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69" r:id="rId4"/>
    <p:sldId id="261" r:id="rId5"/>
    <p:sldId id="263" r:id="rId6"/>
    <p:sldId id="267" r:id="rId7"/>
    <p:sldId id="268" r:id="rId8"/>
    <p:sldId id="260" r:id="rId9"/>
    <p:sldId id="264" r:id="rId10"/>
    <p:sldId id="266" r:id="rId11"/>
    <p:sldId id="259" r:id="rId12"/>
    <p:sldId id="265" r:id="rId13"/>
    <p:sldId id="25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85775" autoAdjust="0"/>
  </p:normalViewPr>
  <p:slideViewPr>
    <p:cSldViewPr snapToGrid="0">
      <p:cViewPr varScale="1">
        <p:scale>
          <a:sx n="72" d="100"/>
          <a:sy n="72" d="100"/>
        </p:scale>
        <p:origin x="1018"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2007-6C9D-4656-AEAF-EEC50EBFBFE1}"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6EC2C-4290-4FB0-8EFD-4DEC361081D1}" type="slidenum">
              <a:rPr lang="en-US" smtClean="0"/>
              <a:t>‹#›</a:t>
            </a:fld>
            <a:endParaRPr lang="en-US"/>
          </a:p>
        </p:txBody>
      </p:sp>
    </p:spTree>
    <p:extLst>
      <p:ext uri="{BB962C8B-B14F-4D97-AF65-F5344CB8AC3E}">
        <p14:creationId xmlns:p14="http://schemas.microsoft.com/office/powerpoint/2010/main" val="1906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333333"/>
                </a:solidFill>
                <a:effectLst/>
                <a:latin typeface="Consolas" panose="020B0609020204030204" pitchFamily="49" charset="0"/>
              </a:rPr>
              <a:t>PowerShell, a versatile and powerful scripting language, has become essential for system administrators and automation enthusiasts. Once you master PowerShell scripting, you can harness its capabilities in various domains, providing limitless possibilities for automating tasks and managing complex systems. In this 45-minute session, we will explore the syntax and delve into the intangible elements that define a robust and efficient PowerShell tool.</a:t>
            </a:r>
          </a:p>
          <a:p>
            <a:endParaRPr lang="en-US" dirty="0"/>
          </a:p>
        </p:txBody>
      </p:sp>
      <p:sp>
        <p:nvSpPr>
          <p:cNvPr id="4" name="Slide Number Placeholder 3"/>
          <p:cNvSpPr>
            <a:spLocks noGrp="1"/>
          </p:cNvSpPr>
          <p:nvPr>
            <p:ph type="sldNum" sz="quarter" idx="5"/>
          </p:nvPr>
        </p:nvSpPr>
        <p:spPr/>
        <p:txBody>
          <a:bodyPr/>
          <a:lstStyle/>
          <a:p>
            <a:fld id="{FD96EC2C-4290-4FB0-8EFD-4DEC361081D1}" type="slidenum">
              <a:rPr lang="en-US" smtClean="0"/>
              <a:t>1</a:t>
            </a:fld>
            <a:endParaRPr lang="en-US"/>
          </a:p>
        </p:txBody>
      </p:sp>
    </p:spTree>
    <p:extLst>
      <p:ext uri="{BB962C8B-B14F-4D97-AF65-F5344CB8AC3E}">
        <p14:creationId xmlns:p14="http://schemas.microsoft.com/office/powerpoint/2010/main" val="148716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96EC2C-4290-4FB0-8EFD-4DEC361081D1}" type="slidenum">
              <a:rPr lang="en-US" smtClean="0"/>
              <a:t>11</a:t>
            </a:fld>
            <a:endParaRPr lang="en-US"/>
          </a:p>
        </p:txBody>
      </p:sp>
    </p:spTree>
    <p:extLst>
      <p:ext uri="{BB962C8B-B14F-4D97-AF65-F5344CB8AC3E}">
        <p14:creationId xmlns:p14="http://schemas.microsoft.com/office/powerpoint/2010/main" val="1697215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2318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941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86306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093942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ve the Datea">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p:nvPicPr>
        <p:blipFill>
          <a:blip r:embed="rId2"/>
          <a:stretch>
            <a:fillRect/>
          </a:stretch>
        </p:blipFill>
        <p:spPr>
          <a:xfrm>
            <a:off x="2348481" y="1787276"/>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p:nvSpPr>
        <p:spPr>
          <a:xfrm>
            <a:off x="2348481" y="5125178"/>
            <a:ext cx="2923040" cy="461665"/>
          </a:xfrm>
          <a:prstGeom prst="rect">
            <a:avLst/>
          </a:prstGeom>
          <a:noFill/>
        </p:spPr>
        <p:txBody>
          <a:bodyPr wrap="square" rtlCol="0">
            <a:spAutoFit/>
          </a:bodyPr>
          <a:lstStyle/>
          <a:p>
            <a:pPr algn="ctr"/>
            <a:r>
              <a:rPr lang="en-US" sz="2400" b="1" dirty="0">
                <a:solidFill>
                  <a:schemeClr val="bg1"/>
                </a:solidFill>
              </a:rPr>
              <a:t>May 5-9, 2024</a:t>
            </a:r>
          </a:p>
        </p:txBody>
      </p:sp>
      <p:sp>
        <p:nvSpPr>
          <p:cNvPr id="5" name="TextBox 4">
            <a:extLst>
              <a:ext uri="{FF2B5EF4-FFF2-40B4-BE49-F238E27FC236}">
                <a16:creationId xmlns:a16="http://schemas.microsoft.com/office/drawing/2014/main" id="{E8F11CDB-CD01-841A-69AB-B3D3A5872802}"/>
              </a:ext>
            </a:extLst>
          </p:cNvPr>
          <p:cNvSpPr txBox="1"/>
          <p:nvPr/>
        </p:nvSpPr>
        <p:spPr>
          <a:xfrm>
            <a:off x="6859482" y="5125179"/>
            <a:ext cx="2911855" cy="461665"/>
          </a:xfrm>
          <a:prstGeom prst="rect">
            <a:avLst/>
          </a:prstGeom>
          <a:noFill/>
        </p:spPr>
        <p:txBody>
          <a:bodyPr wrap="square" rtlCol="0">
            <a:spAutoFit/>
          </a:bodyPr>
          <a:lstStyle/>
          <a:p>
            <a:pPr algn="ctr"/>
            <a:r>
              <a:rPr lang="en-US" sz="2400" b="1" dirty="0">
                <a:solidFill>
                  <a:schemeClr val="bg1"/>
                </a:solidFill>
              </a:rPr>
              <a:t>Oct 20-23, 2024</a:t>
            </a:r>
          </a:p>
        </p:txBody>
      </p:sp>
      <p:sp>
        <p:nvSpPr>
          <p:cNvPr id="6" name="Rectangle 5">
            <a:extLst>
              <a:ext uri="{FF2B5EF4-FFF2-40B4-BE49-F238E27FC236}">
                <a16:creationId xmlns:a16="http://schemas.microsoft.com/office/drawing/2014/main" id="{D5699D8C-C70E-FE1E-2A0F-D2D47884EE8D}"/>
              </a:ext>
            </a:extLst>
          </p:cNvPr>
          <p:cNvSpPr/>
          <p:nvPr/>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8" name="Picture 7">
            <a:extLst>
              <a:ext uri="{FF2B5EF4-FFF2-40B4-BE49-F238E27FC236}">
                <a16:creationId xmlns:a16="http://schemas.microsoft.com/office/drawing/2014/main" id="{04B6A251-F209-092A-1B86-B5EC6B691D9D}"/>
              </a:ext>
            </a:extLst>
          </p:cNvPr>
          <p:cNvPicPr>
            <a:picLocks noChangeAspect="1"/>
          </p:cNvPicPr>
          <p:nvPr/>
        </p:nvPicPr>
        <p:blipFill>
          <a:blip r:embed="rId3"/>
          <a:stretch>
            <a:fillRect/>
          </a:stretch>
        </p:blipFill>
        <p:spPr>
          <a:xfrm>
            <a:off x="6789575" y="1787275"/>
            <a:ext cx="2981763" cy="2981763"/>
          </a:xfrm>
          <a:prstGeom prst="rect">
            <a:avLst/>
          </a:prstGeom>
        </p:spPr>
      </p:pic>
    </p:spTree>
    <p:extLst>
      <p:ext uri="{BB962C8B-B14F-4D97-AF65-F5344CB8AC3E}">
        <p14:creationId xmlns:p14="http://schemas.microsoft.com/office/powerpoint/2010/main" val="397997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9" y="5808985"/>
            <a:ext cx="1371600" cy="996419"/>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873" y="5999812"/>
            <a:ext cx="1371600" cy="61476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37" y="6153905"/>
            <a:ext cx="1371600" cy="393193"/>
          </a:xfrm>
          <a:prstGeom prst="rect">
            <a:avLst/>
          </a:prstGeom>
        </p:spPr>
      </p:pic>
      <p:pic>
        <p:nvPicPr>
          <p:cNvPr id="7" name="Picture 6" descr="A blue and black logo&#10;&#10;Description automatically generated">
            <a:extLst>
              <a:ext uri="{FF2B5EF4-FFF2-40B4-BE49-F238E27FC236}">
                <a16:creationId xmlns:a16="http://schemas.microsoft.com/office/drawing/2014/main" id="{950FEF28-641C-0AD6-46C5-BF70055CD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001" y="5708124"/>
            <a:ext cx="1371600" cy="1097280"/>
          </a:xfrm>
          <a:prstGeom prst="rect">
            <a:avLst/>
          </a:prstGeom>
        </p:spPr>
      </p:pic>
      <p:pic>
        <p:nvPicPr>
          <p:cNvPr id="8" name="Picture 7" descr="MMS Logo">
            <a:extLst>
              <a:ext uri="{FF2B5EF4-FFF2-40B4-BE49-F238E27FC236}">
                <a16:creationId xmlns:a16="http://schemas.microsoft.com/office/drawing/2014/main" id="{CA226415-ED79-2842-5161-E6F5CC1F0B10}"/>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80178" y="2335049"/>
            <a:ext cx="4190271" cy="2400177"/>
          </a:xfrm>
          <a:prstGeom prst="rect">
            <a:avLst/>
          </a:prstGeom>
        </p:spPr>
      </p:pic>
      <p:pic>
        <p:nvPicPr>
          <p:cNvPr id="3" name="Picture 2" descr="A white text on a black background&#10;&#10;Description automatically generated">
            <a:extLst>
              <a:ext uri="{FF2B5EF4-FFF2-40B4-BE49-F238E27FC236}">
                <a16:creationId xmlns:a16="http://schemas.microsoft.com/office/drawing/2014/main" id="{11E01523-478A-5B07-61EB-323BCCE59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7565" y="5888535"/>
            <a:ext cx="1371600" cy="624155"/>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42667AAE-8206-2C2A-9C64-C068900E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2131" y="6186308"/>
            <a:ext cx="1371600" cy="241769"/>
          </a:xfrm>
          <a:prstGeom prst="rect">
            <a:avLst/>
          </a:prstGeom>
        </p:spPr>
      </p:pic>
    </p:spTree>
    <p:extLst>
      <p:ext uri="{BB962C8B-B14F-4D97-AF65-F5344CB8AC3E}">
        <p14:creationId xmlns:p14="http://schemas.microsoft.com/office/powerpoint/2010/main" val="2257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7640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685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CD2AA9D5-D0D7-2443-1A04-539903013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649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03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346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218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22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457093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saturation sat="86000"/>
                    </a14:imgEffect>
                    <a14:imgEffect>
                      <a14:brightnessContrast bright="-6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B6E3-7603-DDFE-0DD1-5B76D819A146}"/>
              </a:ext>
            </a:extLst>
          </p:cNvPr>
          <p:cNvSpPr>
            <a:spLocks noGrp="1"/>
          </p:cNvSpPr>
          <p:nvPr>
            <p:ph type="ctrTitle"/>
          </p:nvPr>
        </p:nvSpPr>
        <p:spPr/>
        <p:txBody>
          <a:bodyPr/>
          <a:lstStyle/>
          <a:p>
            <a:r>
              <a:rPr lang="en-US" dirty="0"/>
              <a:t>PowerShell Toolmaking Patterns and Practices</a:t>
            </a:r>
          </a:p>
        </p:txBody>
      </p:sp>
      <p:sp>
        <p:nvSpPr>
          <p:cNvPr id="3" name="Subtitle 2">
            <a:extLst>
              <a:ext uri="{FF2B5EF4-FFF2-40B4-BE49-F238E27FC236}">
                <a16:creationId xmlns:a16="http://schemas.microsoft.com/office/drawing/2014/main" id="{3B53FB29-221D-0B32-31B6-8BDE8AA4ADF9}"/>
              </a:ext>
            </a:extLst>
          </p:cNvPr>
          <p:cNvSpPr>
            <a:spLocks noGrp="1"/>
          </p:cNvSpPr>
          <p:nvPr>
            <p:ph type="subTitle" idx="1"/>
          </p:nvPr>
        </p:nvSpPr>
        <p:spPr/>
        <p:txBody>
          <a:bodyPr/>
          <a:lstStyle/>
          <a:p>
            <a:r>
              <a:rPr lang="en-US" dirty="0"/>
              <a:t>Unleashing the Power of Scripting Across Domains</a:t>
            </a:r>
          </a:p>
        </p:txBody>
      </p:sp>
      <p:pic>
        <p:nvPicPr>
          <p:cNvPr id="5" name="Picture 4" descr="A qr code on a white background&#10;&#10;Description automatically generated">
            <a:extLst>
              <a:ext uri="{FF2B5EF4-FFF2-40B4-BE49-F238E27FC236}">
                <a16:creationId xmlns:a16="http://schemas.microsoft.com/office/drawing/2014/main" id="{747CFC63-C5C4-19CF-D34A-A6092FE25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3200399"/>
            <a:ext cx="2857500" cy="2857500"/>
          </a:xfrm>
          <a:prstGeom prst="rect">
            <a:avLst/>
          </a:prstGeom>
        </p:spPr>
      </p:pic>
    </p:spTree>
    <p:extLst>
      <p:ext uri="{BB962C8B-B14F-4D97-AF65-F5344CB8AC3E}">
        <p14:creationId xmlns:p14="http://schemas.microsoft.com/office/powerpoint/2010/main" val="17477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1C8B-3B10-AFD9-53D5-F11BF66098B9}"/>
              </a:ext>
            </a:extLst>
          </p:cNvPr>
          <p:cNvSpPr>
            <a:spLocks noGrp="1"/>
          </p:cNvSpPr>
          <p:nvPr>
            <p:ph type="title"/>
          </p:nvPr>
        </p:nvSpPr>
        <p:spPr>
          <a:xfrm>
            <a:off x="839788" y="457200"/>
            <a:ext cx="3932237" cy="728330"/>
          </a:xfrm>
        </p:spPr>
        <p:txBody>
          <a:bodyPr anchor="t"/>
          <a:lstStyle/>
          <a:p>
            <a:r>
              <a:rPr lang="en-US" dirty="0"/>
              <a:t>Toolmaking Design</a:t>
            </a:r>
          </a:p>
        </p:txBody>
      </p:sp>
      <p:pic>
        <p:nvPicPr>
          <p:cNvPr id="8" name="Picture Placeholder 7" descr="Yound woman drawing on a clear whiteboard">
            <a:extLst>
              <a:ext uri="{FF2B5EF4-FFF2-40B4-BE49-F238E27FC236}">
                <a16:creationId xmlns:a16="http://schemas.microsoft.com/office/drawing/2014/main" id="{0F371B19-AAF8-CCFD-70BE-C5D4932A307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95" r="7795"/>
          <a:stretch>
            <a:fillRect/>
          </a:stretch>
        </p:blipFill>
        <p:spPr>
          <a:xfrm>
            <a:off x="6018028" y="870468"/>
            <a:ext cx="5821142" cy="4596426"/>
          </a:xfrm>
        </p:spPr>
      </p:pic>
      <p:sp>
        <p:nvSpPr>
          <p:cNvPr id="4" name="Text Placeholder 3">
            <a:extLst>
              <a:ext uri="{FF2B5EF4-FFF2-40B4-BE49-F238E27FC236}">
                <a16:creationId xmlns:a16="http://schemas.microsoft.com/office/drawing/2014/main" id="{031572E9-4887-95C2-548D-D0776D2EF35E}"/>
              </a:ext>
            </a:extLst>
          </p:cNvPr>
          <p:cNvSpPr>
            <a:spLocks noGrp="1"/>
          </p:cNvSpPr>
          <p:nvPr>
            <p:ph type="body" sz="half" idx="2"/>
          </p:nvPr>
        </p:nvSpPr>
        <p:spPr>
          <a:xfrm>
            <a:off x="839788" y="995363"/>
            <a:ext cx="5103812" cy="4873625"/>
          </a:xfrm>
        </p:spPr>
        <p:txBody>
          <a:bodyPr>
            <a:normAutofit/>
          </a:bodyPr>
          <a:lstStyle/>
          <a:p>
            <a:pPr marL="342900" indent="-342900">
              <a:buFont typeface="Wingdings" panose="05000000000000000000" pitchFamily="2" charset="2"/>
              <a:buChar char="§"/>
            </a:pPr>
            <a:r>
              <a:rPr lang="en-US" sz="2400" dirty="0"/>
              <a:t>Who will be using your tool?</a:t>
            </a:r>
          </a:p>
          <a:p>
            <a:pPr marL="342900" indent="-342900">
              <a:buFont typeface="Wingdings" panose="05000000000000000000" pitchFamily="2" charset="2"/>
              <a:buChar char="§"/>
            </a:pPr>
            <a:r>
              <a:rPr lang="en-US" sz="2400" dirty="0"/>
              <a:t>What are their expectations?</a:t>
            </a:r>
          </a:p>
          <a:p>
            <a:pPr marL="342900" indent="-342900">
              <a:buFont typeface="Wingdings" panose="05000000000000000000" pitchFamily="2" charset="2"/>
              <a:buChar char="§"/>
            </a:pPr>
            <a:r>
              <a:rPr lang="en-US" sz="2400" dirty="0"/>
              <a:t>How will they consume the output?</a:t>
            </a:r>
          </a:p>
          <a:p>
            <a:pPr marL="342900" indent="-342900">
              <a:buFont typeface="Wingdings" panose="05000000000000000000" pitchFamily="2" charset="2"/>
              <a:buChar char="§"/>
            </a:pPr>
            <a:r>
              <a:rPr lang="en-US" sz="2400" dirty="0"/>
              <a:t>Assume nothing</a:t>
            </a:r>
          </a:p>
          <a:p>
            <a:pPr marL="342900" indent="-342900">
              <a:buFont typeface="Wingdings" panose="05000000000000000000" pitchFamily="2" charset="2"/>
              <a:buChar char="§"/>
            </a:pPr>
            <a:r>
              <a:rPr lang="en-US" sz="2400" dirty="0"/>
              <a:t>Don’t force the user to do your work</a:t>
            </a:r>
          </a:p>
        </p:txBody>
      </p:sp>
    </p:spTree>
    <p:extLst>
      <p:ext uri="{BB962C8B-B14F-4D97-AF65-F5344CB8AC3E}">
        <p14:creationId xmlns:p14="http://schemas.microsoft.com/office/powerpoint/2010/main" val="205281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7ABA78-EADD-758F-E54B-8947943F4A2A}"/>
              </a:ext>
            </a:extLst>
          </p:cNvPr>
          <p:cNvSpPr>
            <a:spLocks noGrp="1"/>
          </p:cNvSpPr>
          <p:nvPr>
            <p:ph type="title"/>
          </p:nvPr>
        </p:nvSpPr>
        <p:spPr/>
        <p:txBody>
          <a:bodyPr/>
          <a:lstStyle/>
          <a:p>
            <a:r>
              <a:rPr lang="en-US" dirty="0"/>
              <a:t>PowerShell Patterns and Practices</a:t>
            </a:r>
          </a:p>
        </p:txBody>
      </p:sp>
      <p:sp>
        <p:nvSpPr>
          <p:cNvPr id="11" name="Text Placeholder 10">
            <a:extLst>
              <a:ext uri="{FF2B5EF4-FFF2-40B4-BE49-F238E27FC236}">
                <a16:creationId xmlns:a16="http://schemas.microsoft.com/office/drawing/2014/main" id="{EE7515CD-D68F-FF65-4DF0-C2F609222E05}"/>
              </a:ext>
            </a:extLst>
          </p:cNvPr>
          <p:cNvSpPr>
            <a:spLocks noGrp="1"/>
          </p:cNvSpPr>
          <p:nvPr>
            <p:ph type="body" idx="1"/>
          </p:nvPr>
        </p:nvSpPr>
        <p:spPr/>
        <p:txBody>
          <a:bodyPr/>
          <a:lstStyle/>
          <a:p>
            <a:r>
              <a:rPr lang="en-US" dirty="0">
                <a:solidFill>
                  <a:schemeClr val="accent6">
                    <a:lumMod val="60000"/>
                    <a:lumOff val="40000"/>
                  </a:schemeClr>
                </a:solidFill>
              </a:rPr>
              <a:t>Focus on techniques and concepts</a:t>
            </a:r>
          </a:p>
        </p:txBody>
      </p:sp>
      <p:pic>
        <p:nvPicPr>
          <p:cNvPr id="3" name="Picture 2" descr="A qr code on a white background&#10;&#10;Description automatically generated">
            <a:extLst>
              <a:ext uri="{FF2B5EF4-FFF2-40B4-BE49-F238E27FC236}">
                <a16:creationId xmlns:a16="http://schemas.microsoft.com/office/drawing/2014/main" id="{508EB485-DE35-009B-0FDC-071A9ED83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967" y="3729239"/>
            <a:ext cx="2857500" cy="2857500"/>
          </a:xfrm>
          <a:prstGeom prst="rect">
            <a:avLst/>
          </a:prstGeom>
        </p:spPr>
      </p:pic>
    </p:spTree>
    <p:extLst>
      <p:ext uri="{BB962C8B-B14F-4D97-AF65-F5344CB8AC3E}">
        <p14:creationId xmlns:p14="http://schemas.microsoft.com/office/powerpoint/2010/main" val="425067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2270F7-EF8E-29B5-42BD-02B4B8523C8A}"/>
              </a:ext>
            </a:extLst>
          </p:cNvPr>
          <p:cNvSpPr>
            <a:spLocks noGrp="1"/>
          </p:cNvSpPr>
          <p:nvPr>
            <p:ph type="title"/>
          </p:nvPr>
        </p:nvSpPr>
        <p:spPr>
          <a:xfrm>
            <a:off x="839788" y="457200"/>
            <a:ext cx="3932237" cy="776177"/>
          </a:xfrm>
        </p:spPr>
        <p:txBody>
          <a:bodyPr anchor="t"/>
          <a:lstStyle/>
          <a:p>
            <a:r>
              <a:rPr lang="en-US" dirty="0"/>
              <a:t>Toolmaking Tips</a:t>
            </a:r>
          </a:p>
        </p:txBody>
      </p:sp>
      <p:sp>
        <p:nvSpPr>
          <p:cNvPr id="6" name="Text Placeholder 5">
            <a:extLst>
              <a:ext uri="{FF2B5EF4-FFF2-40B4-BE49-F238E27FC236}">
                <a16:creationId xmlns:a16="http://schemas.microsoft.com/office/drawing/2014/main" id="{E7FE6FBD-0DBE-74B6-546F-1F7781B9C48D}"/>
              </a:ext>
            </a:extLst>
          </p:cNvPr>
          <p:cNvSpPr>
            <a:spLocks noGrp="1"/>
          </p:cNvSpPr>
          <p:nvPr>
            <p:ph type="body" sz="half" idx="2"/>
          </p:nvPr>
        </p:nvSpPr>
        <p:spPr>
          <a:xfrm>
            <a:off x="552713" y="1233376"/>
            <a:ext cx="6618952" cy="4795284"/>
          </a:xfrm>
        </p:spPr>
        <p:txBody>
          <a:bodyPr>
            <a:normAutofit lnSpcReduction="10000"/>
          </a:bodyPr>
          <a:lstStyle/>
          <a:p>
            <a:pPr marL="342900" indent="-342900">
              <a:buFont typeface="Wingdings" panose="05000000000000000000" pitchFamily="2" charset="2"/>
              <a:buChar char="ü"/>
            </a:pPr>
            <a:r>
              <a:rPr lang="en-US" sz="2400" dirty="0"/>
              <a:t>Learn how to use the help system and use</a:t>
            </a:r>
            <a:br>
              <a:rPr lang="en-US" sz="2400" dirty="0"/>
            </a:br>
            <a:r>
              <a:rPr lang="en-US" sz="2400" dirty="0"/>
              <a:t>it often</a:t>
            </a:r>
          </a:p>
          <a:p>
            <a:pPr marL="342900" indent="-342900">
              <a:buFont typeface="Wingdings" panose="05000000000000000000" pitchFamily="2" charset="2"/>
              <a:buChar char="ü"/>
            </a:pPr>
            <a:r>
              <a:rPr lang="en-US" sz="2400" dirty="0"/>
              <a:t>Follow scripting best practices</a:t>
            </a:r>
          </a:p>
          <a:p>
            <a:pPr marL="800100" lvl="1" indent="-342900">
              <a:buFont typeface="Wingdings" panose="05000000000000000000" pitchFamily="2" charset="2"/>
              <a:buChar char="ü"/>
            </a:pPr>
            <a:r>
              <a:rPr lang="en-US" sz="2200" dirty="0"/>
              <a:t>Full cmdlet and parameter names</a:t>
            </a:r>
          </a:p>
          <a:p>
            <a:pPr marL="800100" lvl="1" indent="-342900">
              <a:buFont typeface="Wingdings" panose="05000000000000000000" pitchFamily="2" charset="2"/>
              <a:buChar char="ü"/>
            </a:pPr>
            <a:r>
              <a:rPr lang="en-US" sz="2200" dirty="0"/>
              <a:t>Follow naming standards and conventions</a:t>
            </a:r>
          </a:p>
          <a:p>
            <a:pPr marL="800100" lvl="1" indent="-342900">
              <a:buFont typeface="Wingdings" panose="05000000000000000000" pitchFamily="2" charset="2"/>
              <a:buChar char="ü"/>
            </a:pPr>
            <a:r>
              <a:rPr lang="en-US" sz="2200" dirty="0"/>
              <a:t>Code formatting matters</a:t>
            </a:r>
          </a:p>
          <a:p>
            <a:pPr marL="800100" lvl="1" indent="-342900">
              <a:buFont typeface="Wingdings" panose="05000000000000000000" pitchFamily="2" charset="2"/>
              <a:buChar char="ü"/>
            </a:pPr>
            <a:r>
              <a:rPr lang="en-US" sz="2200" dirty="0"/>
              <a:t>Document from the beginning</a:t>
            </a:r>
          </a:p>
          <a:p>
            <a:pPr marL="800100" lvl="1" indent="-342900">
              <a:buFont typeface="Wingdings" panose="05000000000000000000" pitchFamily="2" charset="2"/>
              <a:buChar char="ü"/>
            </a:pPr>
            <a:r>
              <a:rPr lang="en-US" sz="2200" dirty="0"/>
              <a:t>Separate formatting from output</a:t>
            </a:r>
          </a:p>
          <a:p>
            <a:pPr marL="800100" lvl="1" indent="-342900">
              <a:buFont typeface="Wingdings" panose="05000000000000000000" pitchFamily="2" charset="2"/>
              <a:buChar char="ü"/>
            </a:pPr>
            <a:r>
              <a:rPr lang="en-US" sz="2200" dirty="0"/>
              <a:t>Separate data from code</a:t>
            </a:r>
          </a:p>
          <a:p>
            <a:pPr marL="342900" indent="-342900">
              <a:buFont typeface="Wingdings" panose="05000000000000000000" pitchFamily="2" charset="2"/>
              <a:buChar char="ü"/>
            </a:pPr>
            <a:r>
              <a:rPr lang="en-US" sz="2400" dirty="0"/>
              <a:t>Script in layers</a:t>
            </a:r>
          </a:p>
          <a:p>
            <a:pPr marL="342900" indent="-342900">
              <a:buFont typeface="Wingdings" panose="05000000000000000000" pitchFamily="2" charset="2"/>
              <a:buChar char="ü"/>
            </a:pPr>
            <a:r>
              <a:rPr lang="en-US" sz="2400" dirty="0"/>
              <a:t>Test in a clean PowerShell environment</a:t>
            </a:r>
          </a:p>
          <a:p>
            <a:pPr marL="800100" lvl="1" indent="-342900">
              <a:buFont typeface="Wingdings" panose="05000000000000000000" pitchFamily="2" charset="2"/>
              <a:buChar char="ü"/>
            </a:pPr>
            <a:r>
              <a:rPr lang="en-US" sz="2200" dirty="0"/>
              <a:t>Learn Pester</a:t>
            </a:r>
          </a:p>
          <a:p>
            <a:pPr marL="800100" lvl="1" indent="-342900">
              <a:buFont typeface="Wingdings" panose="05000000000000000000" pitchFamily="2" charset="2"/>
              <a:buChar char="ü"/>
            </a:pPr>
            <a:r>
              <a:rPr lang="en-US" sz="2000" dirty="0" err="1">
                <a:latin typeface="Cascadia Mono" panose="020B0609020000020004" pitchFamily="49" charset="0"/>
                <a:cs typeface="Cascadia Mono" panose="020B0609020000020004" pitchFamily="49" charset="0"/>
              </a:rPr>
              <a:t>powershell</a:t>
            </a:r>
            <a:r>
              <a:rPr lang="en-US" sz="2000" dirty="0">
                <a:latin typeface="Cascadia Mono" panose="020B0609020000020004" pitchFamily="49" charset="0"/>
                <a:cs typeface="Cascadia Mono" panose="020B0609020000020004" pitchFamily="49" charset="0"/>
              </a:rPr>
              <a:t> | </a:t>
            </a:r>
            <a:r>
              <a:rPr lang="en-US" sz="2000" dirty="0" err="1">
                <a:latin typeface="Cascadia Mono" panose="020B0609020000020004" pitchFamily="49" charset="0"/>
                <a:cs typeface="Cascadia Mono" panose="020B0609020000020004" pitchFamily="49" charset="0"/>
              </a:rPr>
              <a:t>pwsh</a:t>
            </a:r>
            <a:r>
              <a:rPr lang="en-US" sz="2000" dirty="0">
                <a:latin typeface="Cascadia Mono" panose="020B0609020000020004" pitchFamily="49" charset="0"/>
                <a:cs typeface="Cascadia Mono" panose="020B0609020000020004" pitchFamily="49" charset="0"/>
              </a:rPr>
              <a:t> –</a:t>
            </a:r>
            <a:r>
              <a:rPr lang="en-US" sz="2000" dirty="0" err="1">
                <a:latin typeface="Cascadia Mono" panose="020B0609020000020004" pitchFamily="49" charset="0"/>
                <a:cs typeface="Cascadia Mono" panose="020B0609020000020004" pitchFamily="49" charset="0"/>
              </a:rPr>
              <a:t>nologo</a:t>
            </a:r>
            <a:r>
              <a:rPr lang="en-US" sz="2000" dirty="0">
                <a:latin typeface="Cascadia Mono" panose="020B0609020000020004" pitchFamily="49" charset="0"/>
                <a:cs typeface="Cascadia Mono" panose="020B0609020000020004" pitchFamily="49" charset="0"/>
              </a:rPr>
              <a:t> -</a:t>
            </a:r>
            <a:r>
              <a:rPr lang="en-US" sz="2000" dirty="0" err="1">
                <a:latin typeface="Cascadia Mono" panose="020B0609020000020004" pitchFamily="49" charset="0"/>
                <a:cs typeface="Cascadia Mono" panose="020B0609020000020004" pitchFamily="49" charset="0"/>
              </a:rPr>
              <a:t>noprofile</a:t>
            </a:r>
            <a:endParaRPr lang="en-US" sz="2000" dirty="0">
              <a:latin typeface="Cascadia Mono" panose="020B0609020000020004" pitchFamily="49" charset="0"/>
              <a:cs typeface="Cascadia Mono" panose="020B0609020000020004" pitchFamily="49" charset="0"/>
            </a:endParaRPr>
          </a:p>
          <a:p>
            <a:pPr marL="342900" indent="-342900">
              <a:buFont typeface="Wingdings" panose="05000000000000000000" pitchFamily="2" charset="2"/>
              <a:buChar char="ü"/>
            </a:pPr>
            <a:endParaRPr lang="en-US" sz="2400" dirty="0"/>
          </a:p>
        </p:txBody>
      </p:sp>
      <p:pic>
        <p:nvPicPr>
          <p:cNvPr id="12" name="Picture Placeholder 11" descr="Row of work tools on white background">
            <a:extLst>
              <a:ext uri="{FF2B5EF4-FFF2-40B4-BE49-F238E27FC236}">
                <a16:creationId xmlns:a16="http://schemas.microsoft.com/office/drawing/2014/main" id="{4E1A109D-92C1-9D11-FF57-2EFC2A334FE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32" r="7732"/>
          <a:stretch>
            <a:fillRect/>
          </a:stretch>
        </p:blipFill>
        <p:spPr>
          <a:xfrm>
            <a:off x="6329132" y="680484"/>
            <a:ext cx="5756542" cy="4545418"/>
          </a:xfrm>
        </p:spPr>
      </p:pic>
    </p:spTree>
    <p:extLst>
      <p:ext uri="{BB962C8B-B14F-4D97-AF65-F5344CB8AC3E}">
        <p14:creationId xmlns:p14="http://schemas.microsoft.com/office/powerpoint/2010/main" val="373410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BF5140-1BE9-ED4D-94BC-5C3ADBBF90B6}"/>
              </a:ext>
            </a:extLst>
          </p:cNvPr>
          <p:cNvSpPr txBox="1"/>
          <p:nvPr/>
        </p:nvSpPr>
        <p:spPr>
          <a:xfrm>
            <a:off x="2115879" y="4662377"/>
            <a:ext cx="7960242" cy="523220"/>
          </a:xfrm>
          <a:prstGeom prst="rect">
            <a:avLst/>
          </a:prstGeom>
          <a:noFill/>
        </p:spPr>
        <p:txBody>
          <a:bodyPr wrap="square" rtlCol="0">
            <a:spAutoFit/>
          </a:bodyPr>
          <a:lstStyle/>
          <a:p>
            <a:r>
              <a:rPr lang="en-US" sz="2800" dirty="0">
                <a:solidFill>
                  <a:srgbClr val="92D050"/>
                </a:solidFill>
              </a:rPr>
              <a:t>https://github.com/jdhitsolutions/MMSMiami-2023</a:t>
            </a:r>
          </a:p>
        </p:txBody>
      </p:sp>
    </p:spTree>
    <p:extLst>
      <p:ext uri="{BB962C8B-B14F-4D97-AF65-F5344CB8AC3E}">
        <p14:creationId xmlns:p14="http://schemas.microsoft.com/office/powerpoint/2010/main" val="385231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holding a phone&#10;&#10;Description automatically generated">
            <a:extLst>
              <a:ext uri="{FF2B5EF4-FFF2-40B4-BE49-F238E27FC236}">
                <a16:creationId xmlns:a16="http://schemas.microsoft.com/office/drawing/2014/main" id="{C053213F-CEA9-EFBE-CC4D-6B6F2EF1D39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53" b="3053"/>
          <a:stretch>
            <a:fillRect/>
          </a:stretch>
        </p:blipFill>
        <p:spPr/>
      </p:pic>
      <p:sp>
        <p:nvSpPr>
          <p:cNvPr id="4" name="Text Placeholder 3">
            <a:extLst>
              <a:ext uri="{FF2B5EF4-FFF2-40B4-BE49-F238E27FC236}">
                <a16:creationId xmlns:a16="http://schemas.microsoft.com/office/drawing/2014/main" id="{F54D11BC-16B5-B796-05F6-A042E99EA3B1}"/>
              </a:ext>
            </a:extLst>
          </p:cNvPr>
          <p:cNvSpPr>
            <a:spLocks noGrp="1"/>
          </p:cNvSpPr>
          <p:nvPr>
            <p:ph type="body" sz="quarter" idx="12"/>
          </p:nvPr>
        </p:nvSpPr>
        <p:spPr/>
        <p:txBody>
          <a:bodyPr>
            <a:normAutofit lnSpcReduction="10000"/>
          </a:bodyPr>
          <a:lstStyle/>
          <a:p>
            <a:r>
              <a:rPr lang="en-US" dirty="0"/>
              <a:t>Jeff Hicks</a:t>
            </a:r>
          </a:p>
        </p:txBody>
      </p:sp>
      <p:sp>
        <p:nvSpPr>
          <p:cNvPr id="5" name="Text Placeholder 4">
            <a:extLst>
              <a:ext uri="{FF2B5EF4-FFF2-40B4-BE49-F238E27FC236}">
                <a16:creationId xmlns:a16="http://schemas.microsoft.com/office/drawing/2014/main" id="{841B5C3D-1EBF-3F44-2A6E-E1E051F5C224}"/>
              </a:ext>
            </a:extLst>
          </p:cNvPr>
          <p:cNvSpPr>
            <a:spLocks noGrp="1"/>
          </p:cNvSpPr>
          <p:nvPr>
            <p:ph type="body" sz="quarter" idx="13"/>
          </p:nvPr>
        </p:nvSpPr>
        <p:spPr/>
        <p:txBody>
          <a:bodyPr>
            <a:normAutofit lnSpcReduction="10000"/>
          </a:bodyPr>
          <a:lstStyle/>
          <a:p>
            <a:r>
              <a:rPr lang="en-US" dirty="0"/>
              <a:t>Jordan </a:t>
            </a:r>
            <a:r>
              <a:rPr lang="en-US" dirty="0" err="1"/>
              <a:t>Benzing</a:t>
            </a:r>
            <a:endParaRPr lang="en-US" dirty="0"/>
          </a:p>
        </p:txBody>
      </p:sp>
      <p:sp>
        <p:nvSpPr>
          <p:cNvPr id="6" name="Text Placeholder 5">
            <a:extLst>
              <a:ext uri="{FF2B5EF4-FFF2-40B4-BE49-F238E27FC236}">
                <a16:creationId xmlns:a16="http://schemas.microsoft.com/office/drawing/2014/main" id="{53DF562E-906C-FFAE-11FF-55184DE57E0D}"/>
              </a:ext>
            </a:extLst>
          </p:cNvPr>
          <p:cNvSpPr>
            <a:spLocks noGrp="1"/>
          </p:cNvSpPr>
          <p:nvPr>
            <p:ph type="body" sz="quarter" idx="14"/>
          </p:nvPr>
        </p:nvSpPr>
        <p:spPr/>
        <p:txBody>
          <a:bodyPr/>
          <a:lstStyle/>
          <a:p>
            <a:r>
              <a:rPr lang="en-US" dirty="0"/>
              <a:t>https://jdhitsolutions.github.io</a:t>
            </a:r>
          </a:p>
        </p:txBody>
      </p:sp>
      <p:sp>
        <p:nvSpPr>
          <p:cNvPr id="7" name="Text Placeholder 6">
            <a:extLst>
              <a:ext uri="{FF2B5EF4-FFF2-40B4-BE49-F238E27FC236}">
                <a16:creationId xmlns:a16="http://schemas.microsoft.com/office/drawing/2014/main" id="{D754C332-89B1-88CD-CB71-9D2E5BECAC2A}"/>
              </a:ext>
            </a:extLst>
          </p:cNvPr>
          <p:cNvSpPr>
            <a:spLocks noGrp="1"/>
          </p:cNvSpPr>
          <p:nvPr>
            <p:ph type="body" sz="quarter" idx="15"/>
          </p:nvPr>
        </p:nvSpPr>
        <p:spPr/>
        <p:txBody>
          <a:bodyPr/>
          <a:lstStyle/>
          <a:p>
            <a:r>
              <a:rPr lang="en-US" dirty="0"/>
              <a:t>https://jordantheitguy.com/</a:t>
            </a:r>
          </a:p>
        </p:txBody>
      </p:sp>
      <p:sp>
        <p:nvSpPr>
          <p:cNvPr id="8" name="Text Placeholder 7">
            <a:extLst>
              <a:ext uri="{FF2B5EF4-FFF2-40B4-BE49-F238E27FC236}">
                <a16:creationId xmlns:a16="http://schemas.microsoft.com/office/drawing/2014/main" id="{AAAF80F2-B1B6-462B-E4A6-D4698DDB3FEE}"/>
              </a:ext>
            </a:extLst>
          </p:cNvPr>
          <p:cNvSpPr>
            <a:spLocks noGrp="1"/>
          </p:cNvSpPr>
          <p:nvPr>
            <p:ph type="body" sz="quarter" idx="16"/>
          </p:nvPr>
        </p:nvSpPr>
        <p:spPr/>
        <p:txBody>
          <a:bodyPr>
            <a:normAutofit fontScale="92500"/>
          </a:bodyPr>
          <a:lstStyle/>
          <a:p>
            <a:r>
              <a:rPr lang="en-US" dirty="0"/>
              <a:t>PowerShell MVP | Author | Teacher</a:t>
            </a:r>
          </a:p>
        </p:txBody>
      </p:sp>
      <p:sp>
        <p:nvSpPr>
          <p:cNvPr id="9" name="Text Placeholder 8">
            <a:extLst>
              <a:ext uri="{FF2B5EF4-FFF2-40B4-BE49-F238E27FC236}">
                <a16:creationId xmlns:a16="http://schemas.microsoft.com/office/drawing/2014/main" id="{904AA543-E724-BD49-255B-8A9C0DBB73B1}"/>
              </a:ext>
            </a:extLst>
          </p:cNvPr>
          <p:cNvSpPr>
            <a:spLocks noGrp="1"/>
          </p:cNvSpPr>
          <p:nvPr>
            <p:ph type="body" sz="quarter" idx="17"/>
          </p:nvPr>
        </p:nvSpPr>
        <p:spPr/>
        <p:txBody>
          <a:bodyPr/>
          <a:lstStyle/>
          <a:p>
            <a:r>
              <a:rPr lang="en-US" dirty="0"/>
              <a:t>Microsoft MVP, Engineer</a:t>
            </a:r>
          </a:p>
        </p:txBody>
      </p:sp>
      <p:pic>
        <p:nvPicPr>
          <p:cNvPr id="23" name="Picture Placeholder 22" descr="A person taking a selfie with a dog&#10;&#10;Description automatically generated">
            <a:extLst>
              <a:ext uri="{FF2B5EF4-FFF2-40B4-BE49-F238E27FC236}">
                <a16:creationId xmlns:a16="http://schemas.microsoft.com/office/drawing/2014/main" id="{4F070C41-D387-28D0-94DE-C7F8CD7072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61" r="10061"/>
          <a:stretch>
            <a:fillRect/>
          </a:stretch>
        </p:blipFill>
        <p:spPr/>
      </p:pic>
    </p:spTree>
    <p:extLst>
      <p:ext uri="{BB962C8B-B14F-4D97-AF65-F5344CB8AC3E}">
        <p14:creationId xmlns:p14="http://schemas.microsoft.com/office/powerpoint/2010/main" val="388532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AE95A9B-DC40-3E48-7459-BACCFE3B7188}"/>
              </a:ext>
            </a:extLst>
          </p:cNvPr>
          <p:cNvSpPr>
            <a:spLocks noGrp="1"/>
          </p:cNvSpPr>
          <p:nvPr>
            <p:ph type="title"/>
          </p:nvPr>
        </p:nvSpPr>
        <p:spPr>
          <a:xfrm>
            <a:off x="838200" y="365126"/>
            <a:ext cx="10515600" cy="792466"/>
          </a:xfrm>
        </p:spPr>
        <p:txBody>
          <a:bodyPr anchor="ctr">
            <a:normAutofit/>
          </a:bodyPr>
          <a:lstStyle/>
          <a:p>
            <a:r>
              <a:rPr lang="en-US" dirty="0"/>
              <a:t>Expectations</a:t>
            </a:r>
          </a:p>
        </p:txBody>
      </p:sp>
      <p:sp>
        <p:nvSpPr>
          <p:cNvPr id="13" name="Content Placeholder 12">
            <a:extLst>
              <a:ext uri="{FF2B5EF4-FFF2-40B4-BE49-F238E27FC236}">
                <a16:creationId xmlns:a16="http://schemas.microsoft.com/office/drawing/2014/main" id="{F3553068-DD42-122E-36A9-96DB631E5F8D}"/>
              </a:ext>
            </a:extLst>
          </p:cNvPr>
          <p:cNvSpPr>
            <a:spLocks noGrp="1"/>
          </p:cNvSpPr>
          <p:nvPr>
            <p:ph sz="half" idx="2"/>
          </p:nvPr>
        </p:nvSpPr>
        <p:spPr>
          <a:xfrm>
            <a:off x="4084677" y="1498060"/>
            <a:ext cx="7921255" cy="4678903"/>
          </a:xfrm>
        </p:spPr>
        <p:txBody>
          <a:bodyPr>
            <a:normAutofit/>
          </a:bodyPr>
          <a:lstStyle/>
          <a:p>
            <a:r>
              <a:rPr lang="en-US" dirty="0"/>
              <a:t>This is </a:t>
            </a:r>
            <a:r>
              <a:rPr lang="en-US" b="1" i="1" dirty="0"/>
              <a:t>not</a:t>
            </a:r>
            <a:r>
              <a:rPr lang="en-US" dirty="0"/>
              <a:t> a session to teach you PowerShell scripting</a:t>
            </a:r>
          </a:p>
          <a:p>
            <a:r>
              <a:rPr lang="en-US" dirty="0"/>
              <a:t>Learn how to better apply what you already know</a:t>
            </a:r>
          </a:p>
          <a:p>
            <a:r>
              <a:rPr lang="en-US" dirty="0"/>
              <a:t>Identify gaps in your knowledge and experience</a:t>
            </a:r>
          </a:p>
          <a:p>
            <a:r>
              <a:rPr lang="en-US" dirty="0"/>
              <a:t>Answer your questions</a:t>
            </a:r>
          </a:p>
          <a:p>
            <a:r>
              <a:rPr lang="en-US" dirty="0"/>
              <a:t>Demos galore</a:t>
            </a:r>
          </a:p>
          <a:p>
            <a:endParaRPr lang="en-US" dirty="0"/>
          </a:p>
        </p:txBody>
      </p:sp>
      <p:pic>
        <p:nvPicPr>
          <p:cNvPr id="3" name="Picture 2" descr="Ms. PowerShell">
            <a:extLst>
              <a:ext uri="{FF2B5EF4-FFF2-40B4-BE49-F238E27FC236}">
                <a16:creationId xmlns:a16="http://schemas.microsoft.com/office/drawing/2014/main" id="{12D8A78C-47CE-8366-0F11-34B1836D6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80" y="1068903"/>
            <a:ext cx="3352059" cy="5176984"/>
          </a:xfrm>
          <a:prstGeom prst="rect">
            <a:avLst/>
          </a:prstGeom>
        </p:spPr>
      </p:pic>
    </p:spTree>
    <p:extLst>
      <p:ext uri="{BB962C8B-B14F-4D97-AF65-F5344CB8AC3E}">
        <p14:creationId xmlns:p14="http://schemas.microsoft.com/office/powerpoint/2010/main" val="82203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58EF0C5-222A-02D8-2269-F7FF4F1B0523}"/>
              </a:ext>
            </a:extLst>
          </p:cNvPr>
          <p:cNvSpPr>
            <a:spLocks noGrp="1"/>
          </p:cNvSpPr>
          <p:nvPr>
            <p:ph type="title"/>
          </p:nvPr>
        </p:nvSpPr>
        <p:spPr/>
        <p:txBody>
          <a:bodyPr/>
          <a:lstStyle/>
          <a:p>
            <a:r>
              <a:rPr lang="en-US" dirty="0"/>
              <a:t>Why Does This Matter?</a:t>
            </a:r>
          </a:p>
        </p:txBody>
      </p:sp>
      <p:sp>
        <p:nvSpPr>
          <p:cNvPr id="14" name="Text Placeholder 13">
            <a:extLst>
              <a:ext uri="{FF2B5EF4-FFF2-40B4-BE49-F238E27FC236}">
                <a16:creationId xmlns:a16="http://schemas.microsoft.com/office/drawing/2014/main" id="{5AC27E6E-7B77-6488-5975-97DC0F53DE7F}"/>
              </a:ext>
            </a:extLst>
          </p:cNvPr>
          <p:cNvSpPr>
            <a:spLocks noGrp="1"/>
          </p:cNvSpPr>
          <p:nvPr>
            <p:ph type="body" sz="half" idx="2"/>
          </p:nvPr>
        </p:nvSpPr>
        <p:spPr>
          <a:xfrm>
            <a:off x="839788" y="2057400"/>
            <a:ext cx="5794928" cy="3811588"/>
          </a:xfrm>
        </p:spPr>
        <p:txBody>
          <a:bodyPr>
            <a:normAutofit/>
          </a:bodyPr>
          <a:lstStyle/>
          <a:p>
            <a:r>
              <a:rPr lang="en-US" sz="2400" dirty="0"/>
              <a:t>PowerShell is a management engine</a:t>
            </a:r>
          </a:p>
          <a:p>
            <a:r>
              <a:rPr lang="en-US" sz="2400" dirty="0"/>
              <a:t>Interactive command console</a:t>
            </a:r>
          </a:p>
          <a:p>
            <a:r>
              <a:rPr lang="en-US" sz="2400" dirty="0"/>
              <a:t>Easy-to-learn scripting language</a:t>
            </a:r>
          </a:p>
          <a:p>
            <a:r>
              <a:rPr lang="en-US" sz="2400" dirty="0"/>
              <a:t>Learn once and apply everywhere</a:t>
            </a:r>
          </a:p>
          <a:p>
            <a:r>
              <a:rPr lang="en-US" sz="2400" dirty="0"/>
              <a:t>Recognize PowerShell’s limitations</a:t>
            </a:r>
          </a:p>
          <a:p>
            <a:r>
              <a:rPr lang="en-US" sz="2400" dirty="0"/>
              <a:t>Don’t force PowerShell to fit preconceptions</a:t>
            </a:r>
          </a:p>
        </p:txBody>
      </p:sp>
      <p:pic>
        <p:nvPicPr>
          <p:cNvPr id="26" name="Picture Placeholder 25" descr="A blue robot with a square screen&#10;&#10;Description automatically generated">
            <a:extLst>
              <a:ext uri="{FF2B5EF4-FFF2-40B4-BE49-F238E27FC236}">
                <a16:creationId xmlns:a16="http://schemas.microsoft.com/office/drawing/2014/main" id="{CC75C424-5488-9A0B-9C1C-5B1936C9BB9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066708" y="941480"/>
            <a:ext cx="3932236" cy="4975039"/>
          </a:xfrm>
        </p:spPr>
      </p:pic>
    </p:spTree>
    <p:extLst>
      <p:ext uri="{BB962C8B-B14F-4D97-AF65-F5344CB8AC3E}">
        <p14:creationId xmlns:p14="http://schemas.microsoft.com/office/powerpoint/2010/main" val="7070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ing in a building in blue tone color">
            <a:extLst>
              <a:ext uri="{FF2B5EF4-FFF2-40B4-BE49-F238E27FC236}">
                <a16:creationId xmlns:a16="http://schemas.microsoft.com/office/drawing/2014/main" id="{66C406BF-79B3-21A0-F15B-9D89DE032145}"/>
              </a:ext>
            </a:extLst>
          </p:cNvPr>
          <p:cNvPicPr>
            <a:picLocks noChangeAspect="1"/>
          </p:cNvPicPr>
          <p:nvPr/>
        </p:nvPicPr>
        <p:blipFill>
          <a:blip r:embed="rId2">
            <a:extLst>
              <a:ext uri="{28A0092B-C50C-407E-A947-70E740481C1C}">
                <a14:useLocalDpi xmlns:a14="http://schemas.microsoft.com/office/drawing/2010/main" val="0"/>
              </a:ext>
            </a:extLst>
          </a:blip>
          <a:srcRect t="16667" b="16667"/>
          <a:stretch/>
        </p:blipFill>
        <p:spPr>
          <a:xfrm>
            <a:off x="-52276" y="0"/>
            <a:ext cx="12296552" cy="6858001"/>
          </a:xfrm>
          <a:prstGeom prst="rect">
            <a:avLst/>
          </a:prstGeom>
          <a:noFill/>
        </p:spPr>
      </p:pic>
      <p:sp>
        <p:nvSpPr>
          <p:cNvPr id="8" name="Title 7">
            <a:extLst>
              <a:ext uri="{FF2B5EF4-FFF2-40B4-BE49-F238E27FC236}">
                <a16:creationId xmlns:a16="http://schemas.microsoft.com/office/drawing/2014/main" id="{6D7D0AB5-AE4B-E02C-C104-C5FD3BA68A2A}"/>
              </a:ext>
            </a:extLst>
          </p:cNvPr>
          <p:cNvSpPr>
            <a:spLocks noGrp="1"/>
          </p:cNvSpPr>
          <p:nvPr>
            <p:ph type="title"/>
          </p:nvPr>
        </p:nvSpPr>
        <p:spPr>
          <a:xfrm>
            <a:off x="838200" y="365126"/>
            <a:ext cx="10515600" cy="792466"/>
          </a:xfrm>
        </p:spPr>
        <p:txBody>
          <a:bodyPr anchor="ctr">
            <a:normAutofit/>
          </a:bodyPr>
          <a:lstStyle/>
          <a:p>
            <a:pPr algn="ctr"/>
            <a:r>
              <a:rPr lang="en-US" dirty="0"/>
              <a:t>Understanding the PowerShell Paradigm</a:t>
            </a:r>
          </a:p>
        </p:txBody>
      </p:sp>
      <p:sp>
        <p:nvSpPr>
          <p:cNvPr id="2" name="TextBox 1">
            <a:extLst>
              <a:ext uri="{FF2B5EF4-FFF2-40B4-BE49-F238E27FC236}">
                <a16:creationId xmlns:a16="http://schemas.microsoft.com/office/drawing/2014/main" id="{B11D779B-AC82-1E95-217E-466062EEEB77}"/>
              </a:ext>
            </a:extLst>
          </p:cNvPr>
          <p:cNvSpPr txBox="1"/>
          <p:nvPr/>
        </p:nvSpPr>
        <p:spPr>
          <a:xfrm>
            <a:off x="1552352" y="1330140"/>
            <a:ext cx="9207795" cy="3108543"/>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bg1"/>
                </a:solidFill>
              </a:rPr>
              <a:t>Everything is an object</a:t>
            </a:r>
          </a:p>
          <a:p>
            <a:pPr marL="457200" indent="-457200">
              <a:buFont typeface="Wingdings" panose="05000000000000000000" pitchFamily="2" charset="2"/>
              <a:buChar char="Ø"/>
            </a:pPr>
            <a:r>
              <a:rPr lang="en-US" sz="2800" dirty="0">
                <a:solidFill>
                  <a:schemeClr val="bg1"/>
                </a:solidFill>
              </a:rPr>
              <a:t>PowerShell commands create and consume </a:t>
            </a:r>
            <a:r>
              <a:rPr lang="en-US" sz="2800" dirty="0">
                <a:solidFill>
                  <a:srgbClr val="92D050"/>
                </a:solidFill>
              </a:rPr>
              <a:t>objects</a:t>
            </a:r>
          </a:p>
          <a:p>
            <a:pPr marL="914400" lvl="1" indent="-457200">
              <a:buFont typeface="Wingdings" panose="05000000000000000000" pitchFamily="2" charset="2"/>
              <a:buChar char="Ø"/>
            </a:pPr>
            <a:r>
              <a:rPr lang="en-US" sz="2800" dirty="0">
                <a:solidFill>
                  <a:schemeClr val="bg1"/>
                </a:solidFill>
              </a:rPr>
              <a:t>Not Text</a:t>
            </a:r>
          </a:p>
          <a:p>
            <a:pPr marL="457200" indent="-457200">
              <a:buFont typeface="Wingdings" panose="05000000000000000000" pitchFamily="2" charset="2"/>
              <a:buChar char="Ø"/>
            </a:pPr>
            <a:r>
              <a:rPr lang="en-US" sz="2800" dirty="0">
                <a:solidFill>
                  <a:schemeClr val="bg1"/>
                </a:solidFill>
              </a:rPr>
              <a:t>Output is sent via command pipeline</a:t>
            </a:r>
          </a:p>
          <a:p>
            <a:pPr marL="457200" indent="-457200">
              <a:buFont typeface="Wingdings" panose="05000000000000000000" pitchFamily="2" charset="2"/>
              <a:buChar char="Ø"/>
            </a:pPr>
            <a:r>
              <a:rPr lang="en-US" sz="2800" dirty="0">
                <a:solidFill>
                  <a:schemeClr val="bg1"/>
                </a:solidFill>
              </a:rPr>
              <a:t>Objects in the pipeline can change</a:t>
            </a:r>
          </a:p>
          <a:p>
            <a:pPr marL="457200" indent="-457200">
              <a:buFont typeface="Wingdings" panose="05000000000000000000" pitchFamily="2" charset="2"/>
              <a:buChar char="Ø"/>
            </a:pPr>
            <a:r>
              <a:rPr lang="en-US" sz="2800" dirty="0">
                <a:solidFill>
                  <a:schemeClr val="bg1"/>
                </a:solidFill>
              </a:rPr>
              <a:t>PowerShell displays objects at the end of the pipeline</a:t>
            </a:r>
          </a:p>
          <a:p>
            <a:pPr marL="457200" indent="-457200">
              <a:buFont typeface="Wingdings" panose="05000000000000000000" pitchFamily="2" charset="2"/>
              <a:buChar char="Ø"/>
            </a:pPr>
            <a:endParaRPr lang="en-US" sz="2800" dirty="0">
              <a:solidFill>
                <a:schemeClr val="bg1"/>
              </a:solidFill>
            </a:endParaRPr>
          </a:p>
        </p:txBody>
      </p:sp>
    </p:spTree>
    <p:extLst>
      <p:ext uri="{BB962C8B-B14F-4D97-AF65-F5344CB8AC3E}">
        <p14:creationId xmlns:p14="http://schemas.microsoft.com/office/powerpoint/2010/main" val="250338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ing in a building in blue tone color">
            <a:extLst>
              <a:ext uri="{FF2B5EF4-FFF2-40B4-BE49-F238E27FC236}">
                <a16:creationId xmlns:a16="http://schemas.microsoft.com/office/drawing/2014/main" id="{66C406BF-79B3-21A0-F15B-9D89DE032145}"/>
              </a:ext>
            </a:extLst>
          </p:cNvPr>
          <p:cNvPicPr>
            <a:picLocks noChangeAspect="1"/>
          </p:cNvPicPr>
          <p:nvPr/>
        </p:nvPicPr>
        <p:blipFill>
          <a:blip r:embed="rId2">
            <a:extLst>
              <a:ext uri="{28A0092B-C50C-407E-A947-70E740481C1C}">
                <a14:useLocalDpi xmlns:a14="http://schemas.microsoft.com/office/drawing/2010/main" val="0"/>
              </a:ext>
            </a:extLst>
          </a:blip>
          <a:srcRect t="16667" b="16667"/>
          <a:stretch/>
        </p:blipFill>
        <p:spPr>
          <a:xfrm>
            <a:off x="-52276" y="0"/>
            <a:ext cx="12296552" cy="6858001"/>
          </a:xfrm>
          <a:prstGeom prst="rect">
            <a:avLst/>
          </a:prstGeom>
          <a:noFill/>
        </p:spPr>
      </p:pic>
      <p:sp>
        <p:nvSpPr>
          <p:cNvPr id="8" name="Title 7">
            <a:extLst>
              <a:ext uri="{FF2B5EF4-FFF2-40B4-BE49-F238E27FC236}">
                <a16:creationId xmlns:a16="http://schemas.microsoft.com/office/drawing/2014/main" id="{6D7D0AB5-AE4B-E02C-C104-C5FD3BA68A2A}"/>
              </a:ext>
            </a:extLst>
          </p:cNvPr>
          <p:cNvSpPr>
            <a:spLocks noGrp="1"/>
          </p:cNvSpPr>
          <p:nvPr>
            <p:ph type="title"/>
          </p:nvPr>
        </p:nvSpPr>
        <p:spPr>
          <a:xfrm>
            <a:off x="838200" y="365126"/>
            <a:ext cx="10515600" cy="792466"/>
          </a:xfrm>
        </p:spPr>
        <p:txBody>
          <a:bodyPr anchor="ctr">
            <a:normAutofit/>
          </a:bodyPr>
          <a:lstStyle/>
          <a:p>
            <a:pPr algn="ctr"/>
            <a:r>
              <a:rPr lang="en-US" dirty="0"/>
              <a:t>Understanding the PowerShell Paradigm</a:t>
            </a:r>
          </a:p>
        </p:txBody>
      </p:sp>
      <p:sp>
        <p:nvSpPr>
          <p:cNvPr id="2" name="TextBox 1">
            <a:extLst>
              <a:ext uri="{FF2B5EF4-FFF2-40B4-BE49-F238E27FC236}">
                <a16:creationId xmlns:a16="http://schemas.microsoft.com/office/drawing/2014/main" id="{B11D779B-AC82-1E95-217E-466062EEEB77}"/>
              </a:ext>
            </a:extLst>
          </p:cNvPr>
          <p:cNvSpPr txBox="1"/>
          <p:nvPr/>
        </p:nvSpPr>
        <p:spPr>
          <a:xfrm>
            <a:off x="58478" y="1522718"/>
            <a:ext cx="12185797" cy="5447645"/>
          </a:xfrm>
          <a:prstGeom prst="rect">
            <a:avLst/>
          </a:prstGeom>
          <a:noFill/>
        </p:spPr>
        <p:txBody>
          <a:bodyPr wrap="square" rtlCol="0">
            <a:spAutoFit/>
          </a:bodyPr>
          <a:lstStyle/>
          <a:p>
            <a:r>
              <a:rPr lang="en-US" sz="2400" dirty="0">
                <a:solidFill>
                  <a:schemeClr val="bg1"/>
                </a:solidFill>
              </a:rPr>
              <a:t>$Path = "C:\Work"</a:t>
            </a:r>
          </a:p>
          <a:p>
            <a:r>
              <a:rPr lang="en-US" sz="2400" dirty="0">
                <a:solidFill>
                  <a:schemeClr val="bg1"/>
                </a:solidFill>
              </a:rPr>
              <a:t>Get-</a:t>
            </a:r>
            <a:r>
              <a:rPr lang="en-US" sz="2400" dirty="0" err="1">
                <a:solidFill>
                  <a:schemeClr val="bg1"/>
                </a:solidFill>
              </a:rPr>
              <a:t>ChildItem</a:t>
            </a:r>
            <a:r>
              <a:rPr lang="en-US" sz="2400" dirty="0">
                <a:solidFill>
                  <a:schemeClr val="bg1"/>
                </a:solidFill>
              </a:rPr>
              <a:t> -path $Path -Directory -</a:t>
            </a:r>
            <a:r>
              <a:rPr lang="en-US" sz="2400" dirty="0" err="1">
                <a:solidFill>
                  <a:schemeClr val="bg1"/>
                </a:solidFill>
              </a:rPr>
              <a:t>PipelineVariable</a:t>
            </a:r>
            <a:r>
              <a:rPr lang="en-US" sz="2400" dirty="0">
                <a:solidFill>
                  <a:schemeClr val="bg1"/>
                </a:solidFill>
              </a:rPr>
              <a:t> </a:t>
            </a:r>
            <a:r>
              <a:rPr lang="en-US" sz="2400" dirty="0" err="1">
                <a:solidFill>
                  <a:schemeClr val="bg1"/>
                </a:solidFill>
              </a:rPr>
              <a:t>pv</a:t>
            </a:r>
            <a:r>
              <a:rPr lang="en-US" sz="2400" dirty="0">
                <a:solidFill>
                  <a:schemeClr val="bg1"/>
                </a:solidFill>
              </a:rPr>
              <a:t> |</a:t>
            </a:r>
          </a:p>
          <a:p>
            <a:r>
              <a:rPr lang="en-US" sz="2400" dirty="0">
                <a:solidFill>
                  <a:schemeClr val="bg1"/>
                </a:solidFill>
              </a:rPr>
              <a:t>Foreach-Object {</a:t>
            </a:r>
          </a:p>
          <a:p>
            <a:r>
              <a:rPr lang="en-US" sz="2400" dirty="0">
                <a:solidFill>
                  <a:schemeClr val="bg1"/>
                </a:solidFill>
              </a:rPr>
              <a:t>    Get-</a:t>
            </a:r>
            <a:r>
              <a:rPr lang="en-US" sz="2400" dirty="0" err="1">
                <a:solidFill>
                  <a:schemeClr val="bg1"/>
                </a:solidFill>
              </a:rPr>
              <a:t>ChildItem</a:t>
            </a:r>
            <a:r>
              <a:rPr lang="en-US" sz="2400" dirty="0">
                <a:solidFill>
                  <a:schemeClr val="bg1"/>
                </a:solidFill>
              </a:rPr>
              <a:t> -path $_ -file -Recurse | </a:t>
            </a:r>
          </a:p>
          <a:p>
            <a:r>
              <a:rPr lang="en-US" sz="2400" dirty="0">
                <a:solidFill>
                  <a:schemeClr val="bg1"/>
                </a:solidFill>
              </a:rPr>
              <a:t>   Measure-Object -Property Length -sum |</a:t>
            </a:r>
          </a:p>
          <a:p>
            <a:r>
              <a:rPr lang="en-US" sz="2400" dirty="0">
                <a:solidFill>
                  <a:schemeClr val="bg1"/>
                </a:solidFill>
              </a:rPr>
              <a:t>    Select-Object @{Name="Path";Expression = {$</a:t>
            </a:r>
            <a:r>
              <a:rPr lang="en-US" sz="2400" dirty="0" err="1">
                <a:solidFill>
                  <a:schemeClr val="bg1"/>
                </a:solidFill>
              </a:rPr>
              <a:t>pv.Name</a:t>
            </a:r>
            <a:r>
              <a:rPr lang="en-US" sz="2400" dirty="0">
                <a:solidFill>
                  <a:schemeClr val="bg1"/>
                </a:solidFill>
              </a:rPr>
              <a:t>}},</a:t>
            </a:r>
            <a:r>
              <a:rPr lang="en-US" sz="2400" dirty="0" err="1">
                <a:solidFill>
                  <a:schemeClr val="bg1"/>
                </a:solidFill>
              </a:rPr>
              <a:t>Count,Sum</a:t>
            </a:r>
            <a:endParaRPr lang="en-US" sz="2400" dirty="0">
              <a:solidFill>
                <a:schemeClr val="bg1"/>
              </a:solidFill>
            </a:endParaRPr>
          </a:p>
          <a:p>
            <a:r>
              <a:rPr lang="en-US" sz="2400" dirty="0">
                <a:solidFill>
                  <a:schemeClr val="bg1"/>
                </a:solidFill>
              </a:rPr>
              <a:t>} | Sort-Object Sum -Descending |</a:t>
            </a:r>
          </a:p>
          <a:p>
            <a:r>
              <a:rPr lang="en-US" sz="2400" dirty="0" err="1">
                <a:solidFill>
                  <a:schemeClr val="bg1"/>
                </a:solidFill>
              </a:rPr>
              <a:t>ConvertTo</a:t>
            </a:r>
            <a:r>
              <a:rPr lang="en-US" sz="2400" dirty="0">
                <a:solidFill>
                  <a:schemeClr val="bg1"/>
                </a:solidFill>
              </a:rPr>
              <a:t>-HTML -Title "Folder Report" -</a:t>
            </a:r>
            <a:r>
              <a:rPr lang="en-US" sz="2400" dirty="0" err="1">
                <a:solidFill>
                  <a:schemeClr val="bg1"/>
                </a:solidFill>
              </a:rPr>
              <a:t>PreContent</a:t>
            </a:r>
            <a:r>
              <a:rPr lang="en-US" sz="2400" dirty="0">
                <a:solidFill>
                  <a:schemeClr val="bg1"/>
                </a:solidFill>
              </a:rPr>
              <a:t> "&lt;h1&gt;Folder Report&lt;/h1&gt;&lt;H2&gt;Path: $path [$($</a:t>
            </a:r>
            <a:r>
              <a:rPr lang="en-US" sz="2400" dirty="0" err="1">
                <a:solidFill>
                  <a:schemeClr val="bg1"/>
                </a:solidFill>
              </a:rPr>
              <a:t>env:ComputerName</a:t>
            </a:r>
            <a:r>
              <a:rPr lang="en-US" sz="2400" dirty="0">
                <a:solidFill>
                  <a:schemeClr val="bg1"/>
                </a:solidFill>
              </a:rPr>
              <a:t>)]&lt;/H2&gt;" -</a:t>
            </a:r>
            <a:r>
              <a:rPr lang="en-US" sz="2400" dirty="0" err="1">
                <a:solidFill>
                  <a:schemeClr val="bg1"/>
                </a:solidFill>
              </a:rPr>
              <a:t>PostContent</a:t>
            </a:r>
            <a:r>
              <a:rPr lang="en-US" sz="2400" dirty="0">
                <a:solidFill>
                  <a:schemeClr val="bg1"/>
                </a:solidFill>
              </a:rPr>
              <a:t> "&lt;H5&gt;&lt;I&gt;Report Run $(Get-Date)&lt;/I&gt;&lt;/H5&gt;" </a:t>
            </a:r>
            <a:br>
              <a:rPr lang="en-US" sz="2400" dirty="0">
                <a:solidFill>
                  <a:schemeClr val="bg1"/>
                </a:solidFill>
              </a:rPr>
            </a:br>
            <a:r>
              <a:rPr lang="en-US" sz="2400" dirty="0">
                <a:solidFill>
                  <a:schemeClr val="bg1"/>
                </a:solidFill>
              </a:rPr>
              <a:t>-Head "&lt;style&gt;$(Get-Content C:\scripts\sample3.css)&lt;/style&gt;" |</a:t>
            </a:r>
          </a:p>
          <a:p>
            <a:r>
              <a:rPr lang="en-US" sz="2400" dirty="0">
                <a:solidFill>
                  <a:schemeClr val="bg1"/>
                </a:solidFill>
              </a:rPr>
              <a:t>Out-File c:\temp\report.html</a:t>
            </a:r>
          </a:p>
          <a:p>
            <a:br>
              <a:rPr lang="en-US" sz="2400" dirty="0">
                <a:solidFill>
                  <a:schemeClr val="bg1"/>
                </a:solidFill>
              </a:rPr>
            </a:br>
            <a:endParaRPr lang="en-US" sz="2400" dirty="0">
              <a:solidFill>
                <a:schemeClr val="bg1"/>
              </a:solidFill>
            </a:endParaRPr>
          </a:p>
          <a:p>
            <a:pPr marL="457200" indent="-457200">
              <a:buFont typeface="Wingdings" panose="05000000000000000000" pitchFamily="2" charset="2"/>
              <a:buChar char="Ø"/>
            </a:pPr>
            <a:endParaRPr lang="en-US" sz="3600" dirty="0">
              <a:solidFill>
                <a:schemeClr val="bg1"/>
              </a:solidFill>
            </a:endParaRPr>
          </a:p>
        </p:txBody>
      </p:sp>
      <p:sp>
        <p:nvSpPr>
          <p:cNvPr id="3" name="TextBox 2">
            <a:extLst>
              <a:ext uri="{FF2B5EF4-FFF2-40B4-BE49-F238E27FC236}">
                <a16:creationId xmlns:a16="http://schemas.microsoft.com/office/drawing/2014/main" id="{356185DA-035E-7A4E-30CD-3365782C9421}"/>
              </a:ext>
            </a:extLst>
          </p:cNvPr>
          <p:cNvSpPr txBox="1"/>
          <p:nvPr/>
        </p:nvSpPr>
        <p:spPr>
          <a:xfrm>
            <a:off x="1226288" y="5917018"/>
            <a:ext cx="9739423" cy="523220"/>
          </a:xfrm>
          <a:prstGeom prst="rect">
            <a:avLst/>
          </a:prstGeom>
          <a:solidFill>
            <a:schemeClr val="bg2">
              <a:lumMod val="90000"/>
            </a:schemeClr>
          </a:solidFill>
        </p:spPr>
        <p:txBody>
          <a:bodyPr wrap="square" rtlCol="0">
            <a:spAutoFit/>
          </a:bodyPr>
          <a:lstStyle/>
          <a:p>
            <a:pPr algn="ctr"/>
            <a:r>
              <a:rPr lang="en-US" sz="2800" dirty="0">
                <a:solidFill>
                  <a:schemeClr val="accent1"/>
                </a:solidFill>
              </a:rPr>
              <a:t>PowerShell does not have to be written as one-line expressions</a:t>
            </a:r>
          </a:p>
        </p:txBody>
      </p:sp>
    </p:spTree>
    <p:extLst>
      <p:ext uri="{BB962C8B-B14F-4D97-AF65-F5344CB8AC3E}">
        <p14:creationId xmlns:p14="http://schemas.microsoft.com/office/powerpoint/2010/main" val="306221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ing in a building in blue tone color">
            <a:extLst>
              <a:ext uri="{FF2B5EF4-FFF2-40B4-BE49-F238E27FC236}">
                <a16:creationId xmlns:a16="http://schemas.microsoft.com/office/drawing/2014/main" id="{66C406BF-79B3-21A0-F15B-9D89DE032145}"/>
              </a:ext>
            </a:extLst>
          </p:cNvPr>
          <p:cNvPicPr>
            <a:picLocks noChangeAspect="1"/>
          </p:cNvPicPr>
          <p:nvPr/>
        </p:nvPicPr>
        <p:blipFill>
          <a:blip r:embed="rId2">
            <a:extLst>
              <a:ext uri="{28A0092B-C50C-407E-A947-70E740481C1C}">
                <a14:useLocalDpi xmlns:a14="http://schemas.microsoft.com/office/drawing/2010/main" val="0"/>
              </a:ext>
            </a:extLst>
          </a:blip>
          <a:srcRect t="16667" b="16667"/>
          <a:stretch/>
        </p:blipFill>
        <p:spPr>
          <a:xfrm>
            <a:off x="-52276" y="0"/>
            <a:ext cx="12296552" cy="6858001"/>
          </a:xfrm>
          <a:prstGeom prst="rect">
            <a:avLst/>
          </a:prstGeom>
          <a:noFill/>
        </p:spPr>
      </p:pic>
      <p:sp>
        <p:nvSpPr>
          <p:cNvPr id="8" name="Title 7">
            <a:extLst>
              <a:ext uri="{FF2B5EF4-FFF2-40B4-BE49-F238E27FC236}">
                <a16:creationId xmlns:a16="http://schemas.microsoft.com/office/drawing/2014/main" id="{6D7D0AB5-AE4B-E02C-C104-C5FD3BA68A2A}"/>
              </a:ext>
            </a:extLst>
          </p:cNvPr>
          <p:cNvSpPr>
            <a:spLocks noGrp="1"/>
          </p:cNvSpPr>
          <p:nvPr>
            <p:ph type="title"/>
          </p:nvPr>
        </p:nvSpPr>
        <p:spPr>
          <a:xfrm>
            <a:off x="838200" y="365126"/>
            <a:ext cx="10515600" cy="792466"/>
          </a:xfrm>
        </p:spPr>
        <p:txBody>
          <a:bodyPr anchor="ctr">
            <a:normAutofit/>
          </a:bodyPr>
          <a:lstStyle/>
          <a:p>
            <a:pPr algn="ctr"/>
            <a:r>
              <a:rPr lang="en-US"/>
              <a:t>Understanding the PowerShell Paradigm</a:t>
            </a:r>
            <a:endParaRPr lang="en-US" dirty="0"/>
          </a:p>
        </p:txBody>
      </p:sp>
      <p:pic>
        <p:nvPicPr>
          <p:cNvPr id="4" name="Picture 3">
            <a:extLst>
              <a:ext uri="{FF2B5EF4-FFF2-40B4-BE49-F238E27FC236}">
                <a16:creationId xmlns:a16="http://schemas.microsoft.com/office/drawing/2014/main" id="{8570A234-6DB1-D617-1BDE-F76EA700FE03}"/>
              </a:ext>
            </a:extLst>
          </p:cNvPr>
          <p:cNvPicPr>
            <a:picLocks noChangeAspect="1"/>
          </p:cNvPicPr>
          <p:nvPr/>
        </p:nvPicPr>
        <p:blipFill>
          <a:blip r:embed="rId3"/>
          <a:stretch>
            <a:fillRect/>
          </a:stretch>
        </p:blipFill>
        <p:spPr>
          <a:xfrm>
            <a:off x="3891724" y="1241870"/>
            <a:ext cx="4408552" cy="4374259"/>
          </a:xfrm>
          <a:prstGeom prst="rect">
            <a:avLst/>
          </a:prstGeom>
        </p:spPr>
      </p:pic>
    </p:spTree>
    <p:extLst>
      <p:ext uri="{BB962C8B-B14F-4D97-AF65-F5344CB8AC3E}">
        <p14:creationId xmlns:p14="http://schemas.microsoft.com/office/powerpoint/2010/main" val="379160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7DA0E34-F324-8D4C-C947-8EC9FAF430F8}"/>
              </a:ext>
            </a:extLst>
          </p:cNvPr>
          <p:cNvSpPr>
            <a:spLocks noGrp="1"/>
          </p:cNvSpPr>
          <p:nvPr>
            <p:ph type="title"/>
          </p:nvPr>
        </p:nvSpPr>
        <p:spPr>
          <a:xfrm>
            <a:off x="839788" y="457200"/>
            <a:ext cx="3932237" cy="898451"/>
          </a:xfrm>
        </p:spPr>
        <p:txBody>
          <a:bodyPr anchor="t"/>
          <a:lstStyle/>
          <a:p>
            <a:r>
              <a:rPr lang="en-US" dirty="0"/>
              <a:t>Language Elements</a:t>
            </a:r>
          </a:p>
        </p:txBody>
      </p:sp>
      <p:pic>
        <p:nvPicPr>
          <p:cNvPr id="14" name="Picture Placeholder 13" descr="Programming data on computer monitor">
            <a:extLst>
              <a:ext uri="{FF2B5EF4-FFF2-40B4-BE49-F238E27FC236}">
                <a16:creationId xmlns:a16="http://schemas.microsoft.com/office/drawing/2014/main" id="{2363D1FE-F36D-B4EE-56AE-F599E07D8DB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95" r="7795"/>
          <a:stretch>
            <a:fillRect/>
          </a:stretch>
        </p:blipFill>
        <p:spPr>
          <a:xfrm>
            <a:off x="5874488" y="730988"/>
            <a:ext cx="5996579" cy="4734953"/>
          </a:xfrm>
        </p:spPr>
      </p:pic>
      <p:sp>
        <p:nvSpPr>
          <p:cNvPr id="12" name="Text Placeholder 11">
            <a:extLst>
              <a:ext uri="{FF2B5EF4-FFF2-40B4-BE49-F238E27FC236}">
                <a16:creationId xmlns:a16="http://schemas.microsoft.com/office/drawing/2014/main" id="{2ABE09E5-785C-F71B-31EF-81C06D1ABFA6}"/>
              </a:ext>
            </a:extLst>
          </p:cNvPr>
          <p:cNvSpPr>
            <a:spLocks noGrp="1"/>
          </p:cNvSpPr>
          <p:nvPr>
            <p:ph type="body" sz="half" idx="2"/>
          </p:nvPr>
        </p:nvSpPr>
        <p:spPr>
          <a:xfrm>
            <a:off x="839788" y="1153633"/>
            <a:ext cx="4875212" cy="4715355"/>
          </a:xfrm>
        </p:spPr>
        <p:txBody>
          <a:bodyPr>
            <a:normAutofit/>
          </a:bodyPr>
          <a:lstStyle/>
          <a:p>
            <a:pPr marL="342900" indent="-342900">
              <a:buFont typeface="Wingdings" panose="05000000000000000000" pitchFamily="2" charset="2"/>
              <a:buChar char="§"/>
            </a:pPr>
            <a:r>
              <a:rPr lang="en-US" sz="2400" dirty="0"/>
              <a:t>Variables</a:t>
            </a:r>
          </a:p>
          <a:p>
            <a:pPr marL="800100" lvl="1" indent="-342900">
              <a:buFont typeface="Wingdings" panose="05000000000000000000" pitchFamily="2" charset="2"/>
              <a:buChar char="§"/>
            </a:pPr>
            <a:r>
              <a:rPr lang="en-US" sz="2200" dirty="0"/>
              <a:t>Hold temporary values</a:t>
            </a:r>
          </a:p>
          <a:p>
            <a:pPr marL="342900" indent="-342900">
              <a:buFont typeface="Wingdings" panose="05000000000000000000" pitchFamily="2" charset="2"/>
              <a:buChar char="§"/>
            </a:pPr>
            <a:r>
              <a:rPr lang="en-US" sz="2400" dirty="0"/>
              <a:t>Arrays</a:t>
            </a:r>
          </a:p>
          <a:p>
            <a:pPr marL="800100" lvl="1" indent="-342900">
              <a:buFont typeface="Wingdings" panose="05000000000000000000" pitchFamily="2" charset="2"/>
              <a:buChar char="§"/>
            </a:pPr>
            <a:r>
              <a:rPr lang="en-US" sz="2200" dirty="0"/>
              <a:t>Collections or groups of objects</a:t>
            </a:r>
          </a:p>
          <a:p>
            <a:pPr marL="800100" lvl="1" indent="-342900">
              <a:buFont typeface="Wingdings" panose="05000000000000000000" pitchFamily="2" charset="2"/>
              <a:buChar char="§"/>
            </a:pPr>
            <a:r>
              <a:rPr lang="en-US" sz="2200" dirty="0"/>
              <a:t>Not required to be the same type</a:t>
            </a:r>
          </a:p>
          <a:p>
            <a:pPr marL="342900" indent="-342900">
              <a:buFont typeface="Wingdings" panose="05000000000000000000" pitchFamily="2" charset="2"/>
              <a:buChar char="§"/>
            </a:pPr>
            <a:r>
              <a:rPr lang="en-US" sz="2400" dirty="0" err="1"/>
              <a:t>Hashtables</a:t>
            </a:r>
            <a:endParaRPr lang="en-US" sz="2400" dirty="0"/>
          </a:p>
          <a:p>
            <a:pPr marL="800100" lvl="1" indent="-342900">
              <a:buFont typeface="Wingdings" panose="05000000000000000000" pitchFamily="2" charset="2"/>
              <a:buChar char="§"/>
            </a:pPr>
            <a:r>
              <a:rPr lang="en-US" sz="2200" dirty="0"/>
              <a:t>Name/Value pair</a:t>
            </a:r>
          </a:p>
          <a:p>
            <a:pPr marL="800100" lvl="1" indent="-342900">
              <a:buFont typeface="Wingdings" panose="05000000000000000000" pitchFamily="2" charset="2"/>
              <a:buChar char="§"/>
            </a:pPr>
            <a:r>
              <a:rPr lang="en-US" sz="2200" dirty="0"/>
              <a:t>Dictionary object</a:t>
            </a:r>
          </a:p>
          <a:p>
            <a:pPr marL="800100" lvl="1" indent="-342900">
              <a:buFont typeface="Wingdings" panose="05000000000000000000" pitchFamily="2" charset="2"/>
              <a:buChar char="§"/>
            </a:pPr>
            <a:r>
              <a:rPr lang="en-US" sz="2200" dirty="0"/>
              <a:t>Ordered option</a:t>
            </a:r>
          </a:p>
          <a:p>
            <a:pPr marL="342900" indent="-342900">
              <a:buFont typeface="Wingdings" panose="05000000000000000000" pitchFamily="2" charset="2"/>
              <a:buChar char="§"/>
            </a:pPr>
            <a:r>
              <a:rPr lang="en-US" sz="2400" dirty="0"/>
              <a:t>Script blocks</a:t>
            </a:r>
          </a:p>
          <a:p>
            <a:pPr marL="800100" lvl="1" indent="-342900">
              <a:buFont typeface="Wingdings" panose="05000000000000000000" pitchFamily="2" charset="2"/>
              <a:buChar char="§"/>
            </a:pPr>
            <a:r>
              <a:rPr lang="en-US" sz="2200" dirty="0"/>
              <a:t>Executable blocks of code</a:t>
            </a:r>
          </a:p>
          <a:p>
            <a:pPr marL="800100" lvl="1" indent="-342900">
              <a:buFont typeface="Wingdings" panose="05000000000000000000" pitchFamily="2" charset="2"/>
              <a:buChar char="§"/>
            </a:pPr>
            <a:r>
              <a:rPr lang="en-US" sz="2200" dirty="0"/>
              <a:t>Can parameterize</a:t>
            </a:r>
          </a:p>
        </p:txBody>
      </p:sp>
      <p:sp>
        <p:nvSpPr>
          <p:cNvPr id="2" name="TextBox 1">
            <a:extLst>
              <a:ext uri="{FF2B5EF4-FFF2-40B4-BE49-F238E27FC236}">
                <a16:creationId xmlns:a16="http://schemas.microsoft.com/office/drawing/2014/main" id="{5B56B64C-980C-8D69-F2A0-4AE70C2C6338}"/>
              </a:ext>
            </a:extLst>
          </p:cNvPr>
          <p:cNvSpPr txBox="1"/>
          <p:nvPr/>
        </p:nvSpPr>
        <p:spPr>
          <a:xfrm>
            <a:off x="3801140" y="5731475"/>
            <a:ext cx="4167963" cy="769441"/>
          </a:xfrm>
          <a:prstGeom prst="rect">
            <a:avLst/>
          </a:prstGeom>
          <a:noFill/>
        </p:spPr>
        <p:txBody>
          <a:bodyPr wrap="square" rtlCol="0">
            <a:spAutoFit/>
          </a:bodyPr>
          <a:lstStyle/>
          <a:p>
            <a:pPr algn="ctr"/>
            <a:r>
              <a:rPr lang="en-US" sz="4400" dirty="0">
                <a:solidFill>
                  <a:schemeClr val="accent1"/>
                </a:solidFill>
              </a:rPr>
              <a:t>Read the help!</a:t>
            </a:r>
          </a:p>
        </p:txBody>
      </p:sp>
    </p:spTree>
    <p:extLst>
      <p:ext uri="{BB962C8B-B14F-4D97-AF65-F5344CB8AC3E}">
        <p14:creationId xmlns:p14="http://schemas.microsoft.com/office/powerpoint/2010/main" val="35869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CA34-B355-5B04-5FF4-E5FAC50635FA}"/>
              </a:ext>
            </a:extLst>
          </p:cNvPr>
          <p:cNvSpPr>
            <a:spLocks noGrp="1"/>
          </p:cNvSpPr>
          <p:nvPr>
            <p:ph type="title"/>
          </p:nvPr>
        </p:nvSpPr>
        <p:spPr>
          <a:xfrm>
            <a:off x="839788" y="457200"/>
            <a:ext cx="3932237" cy="861237"/>
          </a:xfrm>
        </p:spPr>
        <p:txBody>
          <a:bodyPr anchor="t"/>
          <a:lstStyle/>
          <a:p>
            <a:r>
              <a:rPr lang="en-US" dirty="0"/>
              <a:t>Console to Script</a:t>
            </a:r>
          </a:p>
        </p:txBody>
      </p:sp>
      <p:pic>
        <p:nvPicPr>
          <p:cNvPr id="6" name="Picture Placeholder 5" descr="A group of computers in a room&#10;&#10;Description automatically generated">
            <a:extLst>
              <a:ext uri="{FF2B5EF4-FFF2-40B4-BE49-F238E27FC236}">
                <a16:creationId xmlns:a16="http://schemas.microsoft.com/office/drawing/2014/main" id="{A3D35F03-ECB3-B045-357A-F7C74F35368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939809" y="769459"/>
            <a:ext cx="5872777" cy="4637198"/>
          </a:xfrm>
        </p:spPr>
      </p:pic>
      <p:sp>
        <p:nvSpPr>
          <p:cNvPr id="4" name="Text Placeholder 3">
            <a:extLst>
              <a:ext uri="{FF2B5EF4-FFF2-40B4-BE49-F238E27FC236}">
                <a16:creationId xmlns:a16="http://schemas.microsoft.com/office/drawing/2014/main" id="{E8B39A0D-99CE-46D1-E143-0F8792D61D61}"/>
              </a:ext>
            </a:extLst>
          </p:cNvPr>
          <p:cNvSpPr>
            <a:spLocks noGrp="1"/>
          </p:cNvSpPr>
          <p:nvPr>
            <p:ph type="body" sz="half" idx="2"/>
          </p:nvPr>
        </p:nvSpPr>
        <p:spPr>
          <a:xfrm>
            <a:off x="839787" y="1180213"/>
            <a:ext cx="5872777" cy="5018567"/>
          </a:xfrm>
        </p:spPr>
        <p:txBody>
          <a:bodyPr>
            <a:noAutofit/>
          </a:bodyPr>
          <a:lstStyle/>
          <a:p>
            <a:pPr marL="285750" indent="-285750">
              <a:buFont typeface="Arial" panose="020B0604020202020204" pitchFamily="34" charset="0"/>
              <a:buChar char="•"/>
            </a:pPr>
            <a:r>
              <a:rPr lang="en-US" sz="2400" dirty="0"/>
              <a:t>Start with commands at the console</a:t>
            </a:r>
          </a:p>
          <a:p>
            <a:pPr marL="285750" indent="-285750">
              <a:buFont typeface="Arial" panose="020B0604020202020204" pitchFamily="34" charset="0"/>
              <a:buChar char="•"/>
            </a:pPr>
            <a:r>
              <a:rPr lang="en-US" sz="2400" dirty="0"/>
              <a:t>Create a basic script</a:t>
            </a:r>
          </a:p>
          <a:p>
            <a:pPr marL="742950" lvl="1" indent="-285750">
              <a:buFont typeface="Arial" panose="020B0604020202020204" pitchFamily="34" charset="0"/>
              <a:buChar char="•"/>
            </a:pPr>
            <a:r>
              <a:rPr lang="en-US" sz="2000" dirty="0"/>
              <a:t>Parameterize variables</a:t>
            </a:r>
          </a:p>
          <a:p>
            <a:pPr marL="742950" lvl="1" indent="-285750">
              <a:buFont typeface="Arial" panose="020B0604020202020204" pitchFamily="34" charset="0"/>
              <a:buChar char="•"/>
            </a:pPr>
            <a:r>
              <a:rPr lang="en-US" sz="2000" dirty="0"/>
              <a:t>Basic error handling</a:t>
            </a:r>
          </a:p>
          <a:p>
            <a:pPr marL="285750" indent="-285750">
              <a:buFont typeface="Arial" panose="020B0604020202020204" pitchFamily="34" charset="0"/>
              <a:buChar char="•"/>
            </a:pPr>
            <a:r>
              <a:rPr lang="en-US" sz="2400" dirty="0"/>
              <a:t>Create a simple function</a:t>
            </a:r>
          </a:p>
          <a:p>
            <a:pPr marL="742950" lvl="1" indent="-285750">
              <a:buFont typeface="Arial" panose="020B0604020202020204" pitchFamily="34" charset="0"/>
              <a:buChar char="•"/>
            </a:pPr>
            <a:r>
              <a:rPr lang="en-US" sz="2000" dirty="0"/>
              <a:t>Basic parameters</a:t>
            </a:r>
          </a:p>
          <a:p>
            <a:pPr marL="285750" indent="-285750">
              <a:buFont typeface="Arial" panose="020B0604020202020204" pitchFamily="34" charset="0"/>
              <a:buChar char="•"/>
            </a:pPr>
            <a:r>
              <a:rPr lang="en-US" sz="2400" dirty="0"/>
              <a:t>Refine to an advanced function</a:t>
            </a:r>
          </a:p>
          <a:p>
            <a:pPr marL="742950" lvl="1" indent="-285750">
              <a:buFont typeface="Arial" panose="020B0604020202020204" pitchFamily="34" charset="0"/>
              <a:buChar char="•"/>
            </a:pPr>
            <a:r>
              <a:rPr lang="en-US" sz="2000" dirty="0"/>
              <a:t>Pipeline input</a:t>
            </a:r>
          </a:p>
          <a:p>
            <a:pPr marL="742950" lvl="1" indent="-285750">
              <a:buFont typeface="Arial" panose="020B0604020202020204" pitchFamily="34" charset="0"/>
              <a:buChar char="•"/>
            </a:pPr>
            <a:r>
              <a:rPr lang="en-US" sz="2000" dirty="0"/>
              <a:t>Advanced parameters</a:t>
            </a:r>
          </a:p>
          <a:p>
            <a:pPr marL="742950" lvl="1" indent="-285750">
              <a:buFont typeface="Arial" panose="020B0604020202020204" pitchFamily="34" charset="0"/>
              <a:buChar char="•"/>
            </a:pPr>
            <a:r>
              <a:rPr lang="en-US" sz="2000" dirty="0"/>
              <a:t>Parameter sets</a:t>
            </a:r>
          </a:p>
          <a:p>
            <a:pPr marL="742950" lvl="1" indent="-285750">
              <a:buFont typeface="Arial" panose="020B0604020202020204" pitchFamily="34" charset="0"/>
              <a:buChar char="•"/>
            </a:pPr>
            <a:r>
              <a:rPr lang="en-US" sz="2000" dirty="0" err="1"/>
              <a:t>SupportsShouldProcess</a:t>
            </a:r>
            <a:r>
              <a:rPr lang="en-US" sz="2000" dirty="0"/>
              <a:t> (-</a:t>
            </a:r>
            <a:r>
              <a:rPr lang="en-US" sz="2000" dirty="0" err="1"/>
              <a:t>WhatIf</a:t>
            </a:r>
            <a:r>
              <a:rPr lang="en-US" sz="2000" dirty="0"/>
              <a:t>)</a:t>
            </a:r>
          </a:p>
          <a:p>
            <a:pPr marL="285750" indent="-285750">
              <a:buFont typeface="Arial" panose="020B0604020202020204" pitchFamily="34" charset="0"/>
              <a:buChar char="•"/>
            </a:pPr>
            <a:r>
              <a:rPr lang="en-US" sz="2400" dirty="0"/>
              <a:t>Package related functions into a module</a:t>
            </a:r>
          </a:p>
        </p:txBody>
      </p:sp>
    </p:spTree>
    <p:extLst>
      <p:ext uri="{BB962C8B-B14F-4D97-AF65-F5344CB8AC3E}">
        <p14:creationId xmlns:p14="http://schemas.microsoft.com/office/powerpoint/2010/main" val="206440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2023Miami.potx" id="{DE406E97-96DA-4552-9E93-64A06A20F105}" vid="{1FDD5254-900C-4E72-9B24-9D745AD36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MMS2023Miami</Template>
  <TotalTime>245</TotalTime>
  <Words>559</Words>
  <Application>Microsoft Office PowerPoint</Application>
  <PresentationFormat>Widescreen</PresentationFormat>
  <Paragraphs>93</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Cascadia Mono</vt:lpstr>
      <vt:lpstr>Consolas</vt:lpstr>
      <vt:lpstr>Wingdings</vt:lpstr>
      <vt:lpstr>Office Theme</vt:lpstr>
      <vt:lpstr>PowerShell Toolmaking Patterns and Practices</vt:lpstr>
      <vt:lpstr>PowerPoint Presentation</vt:lpstr>
      <vt:lpstr>Expectations</vt:lpstr>
      <vt:lpstr>Why Does This Matter?</vt:lpstr>
      <vt:lpstr>Understanding the PowerShell Paradigm</vt:lpstr>
      <vt:lpstr>Understanding the PowerShell Paradigm</vt:lpstr>
      <vt:lpstr>Understanding the PowerShell Paradigm</vt:lpstr>
      <vt:lpstr>Language Elements</vt:lpstr>
      <vt:lpstr>Console to Script</vt:lpstr>
      <vt:lpstr>Toolmaking Design</vt:lpstr>
      <vt:lpstr>PowerShell Patterns and Practices</vt:lpstr>
      <vt:lpstr>Toolmaking Tips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Toolmaking Patterns and Practices</dc:title>
  <dc:creator>Jeff Hicks</dc:creator>
  <cp:lastModifiedBy>Jeffery Hicks</cp:lastModifiedBy>
  <cp:revision>13</cp:revision>
  <dcterms:created xsi:type="dcterms:W3CDTF">2023-09-11T15:43:41Z</dcterms:created>
  <dcterms:modified xsi:type="dcterms:W3CDTF">2023-10-30T18:20:48Z</dcterms:modified>
</cp:coreProperties>
</file>